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Play"/>
      <p:regular r:id="rId26"/>
      <p:bold r:id="rId27"/>
    </p:embeddedFont>
    <p:embeddedFont>
      <p:font typeface="Bebas Neu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-regular.fntdata"/><Relationship Id="rId25" Type="http://schemas.openxmlformats.org/officeDocument/2006/relationships/slide" Target="slides/slide21.xml"/><Relationship Id="rId28" Type="http://schemas.openxmlformats.org/officeDocument/2006/relationships/font" Target="fonts/BebasNeue-regular.fntdata"/><Relationship Id="rId27" Type="http://schemas.openxmlformats.org/officeDocument/2006/relationships/font" Target="fonts/Pl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bed8c56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bed8c56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6250785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6250785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a135bac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a135bac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a1806587a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a1806587a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a1806587a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a1806587a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a1806587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a1806587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a1806587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a1806587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a1806587a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a1806587a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a1806587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a1806587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a1806587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a1806587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f3d611f0acbd3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9f3d611f0acbd3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f3d611f0acbd3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9f3d611f0acbd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40135a0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40135a0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a45aec757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a45aec757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f3d611f0acbd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9f3d611f0acbd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7b871a4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7b871a4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3f6155f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3f6155f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bee3f1d20_0_19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bee3f1d20_0_19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a1806587a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a1806587a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a1806587a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a1806587a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06204" y="0"/>
            <a:ext cx="95502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725" y="3073450"/>
            <a:ext cx="11039176" cy="4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782675" y="539500"/>
            <a:ext cx="5647800" cy="22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850" y="3060721"/>
            <a:ext cx="3858900" cy="4218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>
            <a:off x="5354525" y="1100577"/>
            <a:ext cx="7919775" cy="81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9112" y="66675"/>
            <a:ext cx="12042225" cy="68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713225" y="539500"/>
            <a:ext cx="6576000" cy="15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713225" y="2157300"/>
            <a:ext cx="4063800" cy="3957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342802" y="-75250"/>
            <a:ext cx="9486802" cy="51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2" type="title"/>
          </p:nvPr>
        </p:nvSpPr>
        <p:spPr>
          <a:xfrm>
            <a:off x="713225" y="1759050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713225" y="2193175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3" type="title"/>
          </p:nvPr>
        </p:nvSpPr>
        <p:spPr>
          <a:xfrm>
            <a:off x="713225" y="3430725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" name="Google Shape;66;p13"/>
          <p:cNvSpPr txBox="1"/>
          <p:nvPr>
            <p:ph idx="4" type="subTitle"/>
          </p:nvPr>
        </p:nvSpPr>
        <p:spPr>
          <a:xfrm>
            <a:off x="713225" y="3864850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5" type="title"/>
          </p:nvPr>
        </p:nvSpPr>
        <p:spPr>
          <a:xfrm>
            <a:off x="3302100" y="3430725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p13"/>
          <p:cNvSpPr txBox="1"/>
          <p:nvPr>
            <p:ph idx="6" type="subTitle"/>
          </p:nvPr>
        </p:nvSpPr>
        <p:spPr>
          <a:xfrm>
            <a:off x="3302100" y="3864850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7" type="title"/>
          </p:nvPr>
        </p:nvSpPr>
        <p:spPr>
          <a:xfrm>
            <a:off x="3302100" y="1759050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3"/>
          <p:cNvSpPr txBox="1"/>
          <p:nvPr>
            <p:ph idx="8" type="subTitle"/>
          </p:nvPr>
        </p:nvSpPr>
        <p:spPr>
          <a:xfrm>
            <a:off x="3302100" y="2193175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9" type="title"/>
          </p:nvPr>
        </p:nvSpPr>
        <p:spPr>
          <a:xfrm>
            <a:off x="1532525" y="140710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13" type="title"/>
          </p:nvPr>
        </p:nvSpPr>
        <p:spPr>
          <a:xfrm>
            <a:off x="4121400" y="307885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14" type="title"/>
          </p:nvPr>
        </p:nvSpPr>
        <p:spPr>
          <a:xfrm>
            <a:off x="1532525" y="307885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15" type="title"/>
          </p:nvPr>
        </p:nvSpPr>
        <p:spPr>
          <a:xfrm>
            <a:off x="4121400" y="140710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6" type="title"/>
          </p:nvPr>
        </p:nvSpPr>
        <p:spPr>
          <a:xfrm>
            <a:off x="5890975" y="3430725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13"/>
          <p:cNvSpPr txBox="1"/>
          <p:nvPr>
            <p:ph idx="17" type="subTitle"/>
          </p:nvPr>
        </p:nvSpPr>
        <p:spPr>
          <a:xfrm>
            <a:off x="5890975" y="3864850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8" type="title"/>
          </p:nvPr>
        </p:nvSpPr>
        <p:spPr>
          <a:xfrm>
            <a:off x="5890975" y="1759050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3"/>
          <p:cNvSpPr txBox="1"/>
          <p:nvPr>
            <p:ph idx="19" type="subTitle"/>
          </p:nvPr>
        </p:nvSpPr>
        <p:spPr>
          <a:xfrm>
            <a:off x="5890975" y="2193175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20" type="title"/>
          </p:nvPr>
        </p:nvSpPr>
        <p:spPr>
          <a:xfrm>
            <a:off x="6710275" y="307885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21" type="title"/>
          </p:nvPr>
        </p:nvSpPr>
        <p:spPr>
          <a:xfrm>
            <a:off x="6710275" y="140710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720000" y="445025"/>
            <a:ext cx="77040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3" name="Google Shape;83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39877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839104" y="-2234306"/>
            <a:ext cx="3743225" cy="38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 rotWithShape="1">
          <a:blip r:embed="rId2">
            <a:alphaModFix/>
          </a:blip>
          <a:srcRect b="8452" l="12223" r="12599" t="34745"/>
          <a:stretch/>
        </p:blipFill>
        <p:spPr>
          <a:xfrm>
            <a:off x="-595201" y="2204600"/>
            <a:ext cx="10334403" cy="52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2670908" y="2814551"/>
            <a:ext cx="5081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1391700" y="1282725"/>
            <a:ext cx="63606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-418998" y="-6876"/>
            <a:ext cx="9562998" cy="515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2" type="title"/>
          </p:nvPr>
        </p:nvSpPr>
        <p:spPr>
          <a:xfrm>
            <a:off x="937700" y="2723850"/>
            <a:ext cx="2175300" cy="4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937700" y="31711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3" type="title"/>
          </p:nvPr>
        </p:nvSpPr>
        <p:spPr>
          <a:xfrm>
            <a:off x="3449037" y="2723850"/>
            <a:ext cx="2175300" cy="4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4" type="subTitle"/>
          </p:nvPr>
        </p:nvSpPr>
        <p:spPr>
          <a:xfrm>
            <a:off x="3449037" y="31711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5" type="title"/>
          </p:nvPr>
        </p:nvSpPr>
        <p:spPr>
          <a:xfrm>
            <a:off x="5953589" y="2723850"/>
            <a:ext cx="2175300" cy="4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6" type="subTitle"/>
          </p:nvPr>
        </p:nvSpPr>
        <p:spPr>
          <a:xfrm>
            <a:off x="5953589" y="31711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76498" l="28718" r="3355" t="0"/>
          <a:stretch/>
        </p:blipFill>
        <p:spPr>
          <a:xfrm>
            <a:off x="3160625" y="3744325"/>
            <a:ext cx="6372224" cy="16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06211" y="-10940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2" type="title"/>
          </p:nvPr>
        </p:nvSpPr>
        <p:spPr>
          <a:xfrm>
            <a:off x="720025" y="1348200"/>
            <a:ext cx="7704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" type="subTitle"/>
          </p:nvPr>
        </p:nvSpPr>
        <p:spPr>
          <a:xfrm>
            <a:off x="720025" y="1699150"/>
            <a:ext cx="7704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3" type="title"/>
          </p:nvPr>
        </p:nvSpPr>
        <p:spPr>
          <a:xfrm>
            <a:off x="720025" y="2491150"/>
            <a:ext cx="7704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4" type="subTitle"/>
          </p:nvPr>
        </p:nvSpPr>
        <p:spPr>
          <a:xfrm>
            <a:off x="720025" y="2842150"/>
            <a:ext cx="7704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5" type="title"/>
          </p:nvPr>
        </p:nvSpPr>
        <p:spPr>
          <a:xfrm>
            <a:off x="720025" y="3634150"/>
            <a:ext cx="7704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6" type="subTitle"/>
          </p:nvPr>
        </p:nvSpPr>
        <p:spPr>
          <a:xfrm>
            <a:off x="720025" y="3985150"/>
            <a:ext cx="7704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06211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2" type="title"/>
          </p:nvPr>
        </p:nvSpPr>
        <p:spPr>
          <a:xfrm>
            <a:off x="1294375" y="1126250"/>
            <a:ext cx="47637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1294375" y="1402825"/>
            <a:ext cx="47637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3" type="title"/>
          </p:nvPr>
        </p:nvSpPr>
        <p:spPr>
          <a:xfrm>
            <a:off x="1294375" y="2325975"/>
            <a:ext cx="47637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4" type="subTitle"/>
          </p:nvPr>
        </p:nvSpPr>
        <p:spPr>
          <a:xfrm>
            <a:off x="1294375" y="2603400"/>
            <a:ext cx="47637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5" type="title"/>
          </p:nvPr>
        </p:nvSpPr>
        <p:spPr>
          <a:xfrm>
            <a:off x="1294375" y="3525725"/>
            <a:ext cx="47637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6" type="subTitle"/>
          </p:nvPr>
        </p:nvSpPr>
        <p:spPr>
          <a:xfrm>
            <a:off x="1294375" y="3802175"/>
            <a:ext cx="47637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1787">
            <a:off x="3812025" y="1203911"/>
            <a:ext cx="11039175" cy="448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_1_3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713250" y="1484500"/>
            <a:ext cx="39108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713250" y="1813625"/>
            <a:ext cx="3910800" cy="24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2" type="title"/>
          </p:nvPr>
        </p:nvSpPr>
        <p:spPr>
          <a:xfrm>
            <a:off x="5688469" y="2915222"/>
            <a:ext cx="2742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5688450" y="3244325"/>
            <a:ext cx="27423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5688465" y="1484500"/>
            <a:ext cx="2742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5" type="subTitle"/>
          </p:nvPr>
        </p:nvSpPr>
        <p:spPr>
          <a:xfrm>
            <a:off x="5688450" y="1813600"/>
            <a:ext cx="27423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6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2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title"/>
          </p:nvPr>
        </p:nvSpPr>
        <p:spPr>
          <a:xfrm>
            <a:off x="713225" y="1543850"/>
            <a:ext cx="342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713225" y="1977975"/>
            <a:ext cx="34260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3" type="title"/>
          </p:nvPr>
        </p:nvSpPr>
        <p:spPr>
          <a:xfrm>
            <a:off x="5004732" y="1543850"/>
            <a:ext cx="342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4" type="subTitle"/>
          </p:nvPr>
        </p:nvSpPr>
        <p:spPr>
          <a:xfrm>
            <a:off x="5004725" y="1977975"/>
            <a:ext cx="34260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5" type="title"/>
          </p:nvPr>
        </p:nvSpPr>
        <p:spPr>
          <a:xfrm>
            <a:off x="713250" y="3366175"/>
            <a:ext cx="342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6" type="subTitle"/>
          </p:nvPr>
        </p:nvSpPr>
        <p:spPr>
          <a:xfrm>
            <a:off x="713250" y="3800300"/>
            <a:ext cx="34260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7" type="title"/>
          </p:nvPr>
        </p:nvSpPr>
        <p:spPr>
          <a:xfrm>
            <a:off x="5004758" y="3366175"/>
            <a:ext cx="342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8" type="subTitle"/>
          </p:nvPr>
        </p:nvSpPr>
        <p:spPr>
          <a:xfrm>
            <a:off x="5004750" y="3800300"/>
            <a:ext cx="34260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06204" y="0"/>
            <a:ext cx="95502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720000" y="1885650"/>
            <a:ext cx="4265400" cy="16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000" y="1152000"/>
            <a:ext cx="1366200" cy="73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20000" y="3581100"/>
            <a:ext cx="4265400" cy="4104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250" y="-326425"/>
            <a:ext cx="10521324" cy="77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406213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2" type="title"/>
          </p:nvPr>
        </p:nvSpPr>
        <p:spPr>
          <a:xfrm>
            <a:off x="1101175" y="1538600"/>
            <a:ext cx="19860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1101175" y="1867700"/>
            <a:ext cx="19860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3" type="title"/>
          </p:nvPr>
        </p:nvSpPr>
        <p:spPr>
          <a:xfrm>
            <a:off x="3578948" y="1538600"/>
            <a:ext cx="19860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4" type="subTitle"/>
          </p:nvPr>
        </p:nvSpPr>
        <p:spPr>
          <a:xfrm>
            <a:off x="3578950" y="1867700"/>
            <a:ext cx="19860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5" type="title"/>
          </p:nvPr>
        </p:nvSpPr>
        <p:spPr>
          <a:xfrm>
            <a:off x="1101175" y="3126700"/>
            <a:ext cx="19860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6" type="subTitle"/>
          </p:nvPr>
        </p:nvSpPr>
        <p:spPr>
          <a:xfrm>
            <a:off x="1101175" y="3455800"/>
            <a:ext cx="19860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7" type="title"/>
          </p:nvPr>
        </p:nvSpPr>
        <p:spPr>
          <a:xfrm>
            <a:off x="3578948" y="3126700"/>
            <a:ext cx="19860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8" type="subTitle"/>
          </p:nvPr>
        </p:nvSpPr>
        <p:spPr>
          <a:xfrm>
            <a:off x="3578950" y="3455800"/>
            <a:ext cx="19860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9" type="title"/>
          </p:nvPr>
        </p:nvSpPr>
        <p:spPr>
          <a:xfrm>
            <a:off x="6056727" y="1538600"/>
            <a:ext cx="19860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13" type="subTitle"/>
          </p:nvPr>
        </p:nvSpPr>
        <p:spPr>
          <a:xfrm>
            <a:off x="6056725" y="1867700"/>
            <a:ext cx="19860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4" type="title"/>
          </p:nvPr>
        </p:nvSpPr>
        <p:spPr>
          <a:xfrm>
            <a:off x="6056727" y="3126700"/>
            <a:ext cx="19860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15" type="subTitle"/>
          </p:nvPr>
        </p:nvSpPr>
        <p:spPr>
          <a:xfrm>
            <a:off x="6056725" y="3455800"/>
            <a:ext cx="19860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347082" cy="5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type="title"/>
          </p:nvPr>
        </p:nvSpPr>
        <p:spPr>
          <a:xfrm>
            <a:off x="2439300" y="2395775"/>
            <a:ext cx="42654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22"/>
          <p:cNvSpPr txBox="1"/>
          <p:nvPr>
            <p:ph hasCustomPrompt="1" idx="2" type="title"/>
          </p:nvPr>
        </p:nvSpPr>
        <p:spPr>
          <a:xfrm>
            <a:off x="3888900" y="1547738"/>
            <a:ext cx="1366200" cy="73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/>
          <p:nvPr>
            <p:ph idx="1" type="subTitle"/>
          </p:nvPr>
        </p:nvSpPr>
        <p:spPr>
          <a:xfrm>
            <a:off x="2439300" y="3185363"/>
            <a:ext cx="4265400" cy="4104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51918" l="0" r="16597" t="0"/>
          <a:stretch/>
        </p:blipFill>
        <p:spPr>
          <a:xfrm>
            <a:off x="2439300" y="2405075"/>
            <a:ext cx="7028675" cy="298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53518" r="0" t="7183"/>
          <a:stretch/>
        </p:blipFill>
        <p:spPr>
          <a:xfrm>
            <a:off x="-295175" y="-371000"/>
            <a:ext cx="3917174" cy="5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>
            <a:off x="-2941750" y="1519677"/>
            <a:ext cx="7919775" cy="81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hasCustomPrompt="1" type="title"/>
          </p:nvPr>
        </p:nvSpPr>
        <p:spPr>
          <a:xfrm>
            <a:off x="4247300" y="539500"/>
            <a:ext cx="4183500" cy="64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4247300" y="1186274"/>
            <a:ext cx="4183500" cy="64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65" name="Google Shape;165;p23"/>
          <p:cNvSpPr txBox="1"/>
          <p:nvPr>
            <p:ph hasCustomPrompt="1" idx="2" type="title"/>
          </p:nvPr>
        </p:nvSpPr>
        <p:spPr>
          <a:xfrm>
            <a:off x="4247300" y="2052318"/>
            <a:ext cx="4183500" cy="64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3"/>
          <p:cNvSpPr txBox="1"/>
          <p:nvPr>
            <p:ph idx="3" type="subTitle"/>
          </p:nvPr>
        </p:nvSpPr>
        <p:spPr>
          <a:xfrm>
            <a:off x="4247300" y="2699103"/>
            <a:ext cx="4183500" cy="64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67" name="Google Shape;167;p23"/>
          <p:cNvSpPr txBox="1"/>
          <p:nvPr>
            <p:ph hasCustomPrompt="1" idx="4" type="title"/>
          </p:nvPr>
        </p:nvSpPr>
        <p:spPr>
          <a:xfrm>
            <a:off x="4247300" y="3565148"/>
            <a:ext cx="4183500" cy="64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3"/>
          <p:cNvSpPr txBox="1"/>
          <p:nvPr>
            <p:ph idx="5" type="subTitle"/>
          </p:nvPr>
        </p:nvSpPr>
        <p:spPr>
          <a:xfrm>
            <a:off x="4247300" y="4211925"/>
            <a:ext cx="4183500" cy="39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169" name="Google Shape;169;p23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7239250" y="2052325"/>
            <a:ext cx="3886200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54851" r="0" t="0"/>
          <a:stretch/>
        </p:blipFill>
        <p:spPr>
          <a:xfrm rot="-3518006">
            <a:off x="183615" y="-861763"/>
            <a:ext cx="6032495" cy="983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_1_1_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071659" y="799175"/>
            <a:ext cx="4579400" cy="47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" type="subTitle"/>
          </p:nvPr>
        </p:nvSpPr>
        <p:spPr>
          <a:xfrm>
            <a:off x="5485784" y="2522312"/>
            <a:ext cx="26676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5485775" y="1297802"/>
            <a:ext cx="2667600" cy="10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755962" y="0"/>
            <a:ext cx="95502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_1_1_2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439877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713225" y="3074250"/>
            <a:ext cx="33576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713375" y="880775"/>
            <a:ext cx="3357600" cy="21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 rot="10800000">
            <a:off x="0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type="title"/>
          </p:nvPr>
        </p:nvSpPr>
        <p:spPr>
          <a:xfrm>
            <a:off x="720000" y="445025"/>
            <a:ext cx="39663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720000" y="1324400"/>
            <a:ext cx="7710900" cy="3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2347900" y="1876853"/>
            <a:ext cx="4448100" cy="9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000" u="sng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includes icons by </a:t>
            </a:r>
            <a:r>
              <a:rPr b="1" lang="en" sz="1000" u="sng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b="1" lang="en" sz="1000" u="sng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1000" u="sng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681691" y="322925"/>
            <a:ext cx="4579400" cy="4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15627">
            <a:off x="-5135674" y="-1238250"/>
            <a:ext cx="10348651" cy="761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05159" y="1608800"/>
            <a:ext cx="4579400" cy="4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234141" y="-1086775"/>
            <a:ext cx="4579400" cy="4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3750" y="2775537"/>
            <a:ext cx="11039176" cy="44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b="0" l="53518" r="0" t="7183"/>
          <a:stretch/>
        </p:blipFill>
        <p:spPr>
          <a:xfrm>
            <a:off x="-295175" y="-371000"/>
            <a:ext cx="3917174" cy="5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 rot="10800000">
            <a:off x="-405600" y="324"/>
            <a:ext cx="9549599" cy="51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39663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658225"/>
            <a:ext cx="3966300" cy="27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406213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726675" y="1445225"/>
            <a:ext cx="36981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4747375" y="1445225"/>
            <a:ext cx="36981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747375" y="1927325"/>
            <a:ext cx="3698100" cy="23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726675" y="1927250"/>
            <a:ext cx="3698100" cy="23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439877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91913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720000" y="445025"/>
            <a:ext cx="732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720000" y="1347250"/>
            <a:ext cx="77109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>
            <a:off x="-4637200" y="-4621448"/>
            <a:ext cx="7919775" cy="81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8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>
            <a:off x="6307025" y="1262502"/>
            <a:ext cx="7919775" cy="81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1350" y="2568625"/>
            <a:ext cx="11039176" cy="4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670125" y="539500"/>
            <a:ext cx="6892800" cy="25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406213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4600675" y="1312300"/>
            <a:ext cx="38301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4600675" y="2169500"/>
            <a:ext cx="3830100" cy="17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0000">
              <a:alpha val="267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029108" y="1054862"/>
            <a:ext cx="6888041" cy="71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type="title"/>
          </p:nvPr>
        </p:nvSpPr>
        <p:spPr>
          <a:xfrm>
            <a:off x="3810150" y="3296425"/>
            <a:ext cx="46206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817025" y="123872"/>
            <a:ext cx="977175" cy="100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430775" y="1171068"/>
            <a:ext cx="509775" cy="5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04700" y="1320568"/>
            <a:ext cx="509775" cy="5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81200" y="1"/>
            <a:ext cx="509775" cy="52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19866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Play"/>
              <a:buNone/>
              <a:defRPr sz="3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ctrTitle"/>
          </p:nvPr>
        </p:nvSpPr>
        <p:spPr>
          <a:xfrm>
            <a:off x="2778050" y="541525"/>
            <a:ext cx="5652900" cy="23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Optimizing</a:t>
            </a:r>
            <a:r>
              <a:rPr lang="en" sz="3600"/>
              <a:t> GNN to Solve </a:t>
            </a:r>
            <a:r>
              <a:rPr lang="en" sz="3600">
                <a:latin typeface="Source Sans Pro"/>
                <a:ea typeface="Source Sans Pro"/>
                <a:cs typeface="Source Sans Pro"/>
                <a:sym typeface="Source Sans Pro"/>
              </a:rPr>
              <a:t>Community Detection in Social Networks</a:t>
            </a:r>
            <a:endParaRPr sz="3600"/>
          </a:p>
        </p:txBody>
      </p: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2897450" y="3080700"/>
            <a:ext cx="5610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Abdulmoumen Al-Atrash </a:t>
            </a:r>
            <a:r>
              <a:rPr lang="en" sz="1800">
                <a:solidFill>
                  <a:srgbClr val="F1C232"/>
                </a:solidFill>
              </a:rPr>
              <a:t>| </a:t>
            </a:r>
            <a:r>
              <a:rPr lang="en" sz="1800"/>
              <a:t>Parsa Kamalipour </a:t>
            </a:r>
            <a:r>
              <a:rPr lang="en" sz="1800">
                <a:solidFill>
                  <a:srgbClr val="F1C232"/>
                </a:solidFill>
              </a:rPr>
              <a:t>| </a:t>
            </a:r>
            <a:r>
              <a:rPr lang="en" sz="1800"/>
              <a:t>Aniket Roy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/>
        </p:nvSpPr>
        <p:spPr>
          <a:xfrm>
            <a:off x="1822900" y="246325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1576550" y="3231925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06050" y="413850"/>
            <a:ext cx="7616700" cy="4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Datasets Utilized for Evaluation</a:t>
            </a:r>
            <a:endParaRPr sz="13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Stochastic Block Models (SBM)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Purpose: Synthetic benchmark for community detection.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Configuration: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Nodes: 1,000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Communities: 4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Intra-community Edge Probability (p_intra): 0.05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Inter-community Edge Probability (p_inter): 0.005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Features: 16-dimensional random vectors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Advantages: Controlled environment to assess baseline performance and scalability.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CORA Dataset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Description: Real-world citation network.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Nodes: 2,708 scientific publications.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Edges: 5,429 citation links.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Features: 1,433-dimensional bag-of-words vectors.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Classes: 7 research topics.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Significance: Represents complex, large-scale networks with inherent noise and irregular patterns.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2439300" y="2395775"/>
            <a:ext cx="42654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90" name="Google Shape;290;p40"/>
          <p:cNvSpPr txBox="1"/>
          <p:nvPr>
            <p:ph idx="2" type="title"/>
          </p:nvPr>
        </p:nvSpPr>
        <p:spPr>
          <a:xfrm>
            <a:off x="3888900" y="1547738"/>
            <a:ext cx="13662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91" name="Google Shape;291;p40"/>
          <p:cNvSpPr txBox="1"/>
          <p:nvPr>
            <p:ph idx="1" type="subTitle"/>
          </p:nvPr>
        </p:nvSpPr>
        <p:spPr>
          <a:xfrm>
            <a:off x="2439300" y="3185396"/>
            <a:ext cx="42654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Looking Good!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720000" y="445025"/>
            <a:ext cx="770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on SBM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37132" l="0" r="0" t="37574"/>
          <a:stretch/>
        </p:blipFill>
        <p:spPr>
          <a:xfrm>
            <a:off x="119875" y="1401250"/>
            <a:ext cx="8904248" cy="106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486650" y="2928350"/>
            <a:ext cx="83991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Observation:</a:t>
            </a:r>
            <a:endParaRPr b="1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b="1"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Accuracy:</a:t>
            </a: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Graph Sample and Aggregate Network achieves the highest accuracy (+0.13) compared to GCN.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b="1"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Training Time</a:t>
            </a: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GCN is faster than most models, except the Graph Sample and Aggregate Network, which is the fastest.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720000" y="445025"/>
            <a:ext cx="770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on CORA</a:t>
            </a:r>
            <a:endParaRPr/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 b="37573" l="0" r="0" t="37792"/>
          <a:stretch/>
        </p:blipFill>
        <p:spPr>
          <a:xfrm>
            <a:off x="144525" y="1250225"/>
            <a:ext cx="8854948" cy="10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469875" y="2441700"/>
            <a:ext cx="81642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Observation:</a:t>
            </a:r>
            <a:endParaRPr b="1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b="1"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Accuracy: </a:t>
            </a: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Graph Sample and Aggregate Network achieves slightly higher accuracy (+0.02).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b="1"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Training Time:</a:t>
            </a: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GCN remains the most efficient in training time, with Neighbor Sampling and Subgraph methods being significantly slower.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6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</a:t>
            </a:r>
            <a:r>
              <a:rPr lang="en"/>
              <a:t> Table</a:t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27196" l="0" r="0" t="26590"/>
          <a:stretch/>
        </p:blipFill>
        <p:spPr>
          <a:xfrm>
            <a:off x="320963" y="1419725"/>
            <a:ext cx="8502077" cy="230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idx="6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317" name="Google Shape;317;p44"/>
          <p:cNvSpPr txBox="1"/>
          <p:nvPr/>
        </p:nvSpPr>
        <p:spPr>
          <a:xfrm>
            <a:off x="369200" y="1199875"/>
            <a:ext cx="82983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1.	</a:t>
            </a: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Best Accuracy: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SBM: Graph Sample and Aggregate Network (0.96)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CORA: Graph Sample and Aggregate Network (0.90)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2.	</a:t>
            </a: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Fastest Training: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SBM: Graph Sample and Aggregate Network (0.96s)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CORA: Graph Convolutional Network (1.47s)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3.	Trade-Offs: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Neighbor Sampling methods generally increase training time without significantly improving accuracy.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Subgraph Partitioning adds some overhead but improves accuracy and training efficiency.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idx="6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for SBM and CORA</a:t>
            </a:r>
            <a:endParaRPr/>
          </a:p>
        </p:txBody>
      </p:sp>
      <p:sp>
        <p:nvSpPr>
          <p:cNvPr id="323" name="Google Shape;323;p45"/>
          <p:cNvSpPr txBox="1"/>
          <p:nvPr/>
        </p:nvSpPr>
        <p:spPr>
          <a:xfrm>
            <a:off x="369200" y="1199875"/>
            <a:ext cx="82983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1.	GCN Strengths: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Maintains competitive accuracy.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Very efficient in training time.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2.	Graph Sample and Aggregate: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SBM, it outperforms all models in accuracy and training speed.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CORA, it achieves the best accuracy but takes slightly longer to train.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3.	Neighbor Sampling Methods: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Generally introduce longer training times without significant accuracy improvements.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4.	Subgraph Partitioning: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Provides a reasonable balance between accuracy and training time, making it a solid enhancement for both datasets.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2439300" y="2395775"/>
            <a:ext cx="42654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CONCLUSIONS</a:t>
            </a:r>
            <a:endParaRPr sz="4800"/>
          </a:p>
        </p:txBody>
      </p:sp>
      <p:sp>
        <p:nvSpPr>
          <p:cNvPr id="329" name="Google Shape;329;p46"/>
          <p:cNvSpPr txBox="1"/>
          <p:nvPr>
            <p:ph idx="2" type="title"/>
          </p:nvPr>
        </p:nvSpPr>
        <p:spPr>
          <a:xfrm>
            <a:off x="3888900" y="1547738"/>
            <a:ext cx="13662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330" name="Google Shape;330;p46"/>
          <p:cNvSpPr txBox="1"/>
          <p:nvPr>
            <p:ph idx="1" type="subTitle"/>
          </p:nvPr>
        </p:nvSpPr>
        <p:spPr>
          <a:xfrm>
            <a:off x="2439300" y="3185396"/>
            <a:ext cx="42654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achieve?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713213" y="2186488"/>
            <a:ext cx="39108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336" name="Google Shape;336;p47"/>
          <p:cNvSpPr txBox="1"/>
          <p:nvPr>
            <p:ph idx="1" type="subTitle"/>
          </p:nvPr>
        </p:nvSpPr>
        <p:spPr>
          <a:xfrm>
            <a:off x="713225" y="2515613"/>
            <a:ext cx="39108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</a:t>
            </a:r>
            <a:r>
              <a:rPr lang="en"/>
              <a:t>vercome the limitations present in traditional community detection approaches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7"/>
          <p:cNvSpPr txBox="1"/>
          <p:nvPr>
            <p:ph idx="2" type="title"/>
          </p:nvPr>
        </p:nvSpPr>
        <p:spPr>
          <a:xfrm>
            <a:off x="5688456" y="2915222"/>
            <a:ext cx="2742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338" name="Google Shape;338;p47"/>
          <p:cNvSpPr txBox="1"/>
          <p:nvPr>
            <p:ph idx="3" type="subTitle"/>
          </p:nvPr>
        </p:nvSpPr>
        <p:spPr>
          <a:xfrm>
            <a:off x="5688438" y="3244325"/>
            <a:ext cx="27423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truggle with generalizability and the ability to adapt to networks of varying sizes and structures</a:t>
            </a:r>
            <a:endParaRPr/>
          </a:p>
        </p:txBody>
      </p:sp>
      <p:sp>
        <p:nvSpPr>
          <p:cNvPr id="339" name="Google Shape;339;p47"/>
          <p:cNvSpPr txBox="1"/>
          <p:nvPr>
            <p:ph idx="4" type="title"/>
          </p:nvPr>
        </p:nvSpPr>
        <p:spPr>
          <a:xfrm>
            <a:off x="5688452" y="1484500"/>
            <a:ext cx="2742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340" name="Google Shape;340;p47"/>
          <p:cNvSpPr txBox="1"/>
          <p:nvPr>
            <p:ph idx="5" type="subTitle"/>
          </p:nvPr>
        </p:nvSpPr>
        <p:spPr>
          <a:xfrm>
            <a:off x="5688438" y="1813600"/>
            <a:ext cx="27423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dvanced machine learning methods: Graph </a:t>
            </a:r>
            <a:r>
              <a:rPr lang="en"/>
              <a:t>Neural</a:t>
            </a:r>
            <a:r>
              <a:rPr lang="en"/>
              <a:t> Network</a:t>
            </a:r>
            <a:endParaRPr/>
          </a:p>
        </p:txBody>
      </p:sp>
      <p:sp>
        <p:nvSpPr>
          <p:cNvPr id="341" name="Google Shape;341;p47"/>
          <p:cNvSpPr txBox="1"/>
          <p:nvPr>
            <p:ph idx="6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670125" y="539500"/>
            <a:ext cx="6892800" cy="25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ML </a:t>
            </a:r>
            <a:r>
              <a:rPr lang="en" sz="2700"/>
              <a:t>increases</a:t>
            </a:r>
            <a:r>
              <a:rPr lang="en" sz="2700"/>
              <a:t> both accuracy and scalability, which </a:t>
            </a:r>
            <a:r>
              <a:rPr lang="en" sz="2700"/>
              <a:t>aims</a:t>
            </a:r>
            <a:r>
              <a:rPr lang="en" sz="2700"/>
              <a:t> at making community detection more useful for large, complex networks.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8" name="Google Shape;208;p31"/>
          <p:cNvSpPr txBox="1"/>
          <p:nvPr>
            <p:ph idx="6" type="subTitle"/>
          </p:nvPr>
        </p:nvSpPr>
        <p:spPr>
          <a:xfrm>
            <a:off x="2007663" y="3894400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Looking Good!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9" name="Google Shape;209;p31"/>
          <p:cNvSpPr txBox="1"/>
          <p:nvPr>
            <p:ph idx="2" type="title"/>
          </p:nvPr>
        </p:nvSpPr>
        <p:spPr>
          <a:xfrm>
            <a:off x="713225" y="1759050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STATEMENTS</a:t>
            </a:r>
            <a:endParaRPr/>
          </a:p>
        </p:txBody>
      </p:sp>
      <p:sp>
        <p:nvSpPr>
          <p:cNvPr id="210" name="Google Shape;210;p31"/>
          <p:cNvSpPr txBox="1"/>
          <p:nvPr>
            <p:ph idx="1" type="subTitle"/>
          </p:nvPr>
        </p:nvSpPr>
        <p:spPr>
          <a:xfrm>
            <a:off x="713225" y="2193175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Related Work</a:t>
            </a:r>
            <a:endParaRPr/>
          </a:p>
        </p:txBody>
      </p:sp>
      <p:sp>
        <p:nvSpPr>
          <p:cNvPr id="211" name="Google Shape;211;p31"/>
          <p:cNvSpPr txBox="1"/>
          <p:nvPr>
            <p:ph idx="3" type="title"/>
          </p:nvPr>
        </p:nvSpPr>
        <p:spPr>
          <a:xfrm>
            <a:off x="6067150" y="1735588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6067150" y="2169713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GNN and Exploring M</a:t>
            </a:r>
            <a:r>
              <a:rPr lang="en"/>
              <a:t>odifications</a:t>
            </a:r>
            <a:endParaRPr/>
          </a:p>
        </p:txBody>
      </p:sp>
      <p:sp>
        <p:nvSpPr>
          <p:cNvPr id="213" name="Google Shape;213;p31"/>
          <p:cNvSpPr txBox="1"/>
          <p:nvPr>
            <p:ph idx="5" type="title"/>
          </p:nvPr>
        </p:nvSpPr>
        <p:spPr>
          <a:xfrm>
            <a:off x="2007663" y="3460275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4" name="Google Shape;214;p31"/>
          <p:cNvSpPr txBox="1"/>
          <p:nvPr>
            <p:ph idx="9" type="title"/>
          </p:nvPr>
        </p:nvSpPr>
        <p:spPr>
          <a:xfrm>
            <a:off x="1532525" y="1407100"/>
            <a:ext cx="9012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15" name="Google Shape;215;p31"/>
          <p:cNvSpPr txBox="1"/>
          <p:nvPr>
            <p:ph idx="13" type="title"/>
          </p:nvPr>
        </p:nvSpPr>
        <p:spPr>
          <a:xfrm>
            <a:off x="2826963" y="3108400"/>
            <a:ext cx="9012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16" name="Google Shape;216;p31"/>
          <p:cNvSpPr txBox="1"/>
          <p:nvPr>
            <p:ph idx="14" type="title"/>
          </p:nvPr>
        </p:nvSpPr>
        <p:spPr>
          <a:xfrm>
            <a:off x="6886450" y="1383713"/>
            <a:ext cx="9012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17" name="Google Shape;217;p31"/>
          <p:cNvSpPr txBox="1"/>
          <p:nvPr>
            <p:ph idx="16" type="title"/>
          </p:nvPr>
        </p:nvSpPr>
        <p:spPr>
          <a:xfrm>
            <a:off x="4596538" y="3460275"/>
            <a:ext cx="253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8" name="Google Shape;218;p31"/>
          <p:cNvSpPr txBox="1"/>
          <p:nvPr>
            <p:ph idx="17" type="subTitle"/>
          </p:nvPr>
        </p:nvSpPr>
        <p:spPr>
          <a:xfrm>
            <a:off x="4596538" y="3894400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achieve?</a:t>
            </a:r>
            <a:endParaRPr/>
          </a:p>
        </p:txBody>
      </p:sp>
      <p:sp>
        <p:nvSpPr>
          <p:cNvPr id="219" name="Google Shape;219;p31"/>
          <p:cNvSpPr txBox="1"/>
          <p:nvPr>
            <p:ph idx="20" type="title"/>
          </p:nvPr>
        </p:nvSpPr>
        <p:spPr>
          <a:xfrm>
            <a:off x="5415838" y="3108400"/>
            <a:ext cx="9012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/>
          <p:nvPr>
            <p:ph type="title"/>
          </p:nvPr>
        </p:nvSpPr>
        <p:spPr>
          <a:xfrm>
            <a:off x="713225" y="270975"/>
            <a:ext cx="6576000" cy="15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What Was the benefit of this project?</a:t>
            </a:r>
            <a:endParaRPr sz="3900"/>
          </a:p>
        </p:txBody>
      </p:sp>
      <p:sp>
        <p:nvSpPr>
          <p:cNvPr id="352" name="Google Shape;352;p49"/>
          <p:cNvSpPr txBox="1"/>
          <p:nvPr>
            <p:ph idx="1" type="subTitle"/>
          </p:nvPr>
        </p:nvSpPr>
        <p:spPr>
          <a:xfrm>
            <a:off x="713225" y="1820775"/>
            <a:ext cx="81558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chance to understand network structures better and how advanced machine learning models help improve community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58" name="Google Shape;358;p50"/>
          <p:cNvSpPr txBox="1"/>
          <p:nvPr>
            <p:ph idx="1" type="subTitle"/>
          </p:nvPr>
        </p:nvSpPr>
        <p:spPr>
          <a:xfrm>
            <a:off x="2347900" y="1876853"/>
            <a:ext cx="4448100" cy="9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"/>
                <a:ea typeface="Play"/>
                <a:cs typeface="Play"/>
                <a:sym typeface="Play"/>
              </a:rPr>
              <a:t>Hope this presentation was useful to you :D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720000" y="1885650"/>
            <a:ext cx="4265400" cy="16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STATEMENTS</a:t>
            </a:r>
            <a:endParaRPr/>
          </a:p>
        </p:txBody>
      </p:sp>
      <p:sp>
        <p:nvSpPr>
          <p:cNvPr id="225" name="Google Shape;225;p32"/>
          <p:cNvSpPr txBox="1"/>
          <p:nvPr>
            <p:ph idx="2" type="title"/>
          </p:nvPr>
        </p:nvSpPr>
        <p:spPr>
          <a:xfrm>
            <a:off x="720000" y="1152000"/>
            <a:ext cx="13662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26" name="Google Shape;226;p32"/>
          <p:cNvSpPr txBox="1"/>
          <p:nvPr>
            <p:ph idx="1" type="subTitle"/>
          </p:nvPr>
        </p:nvSpPr>
        <p:spPr>
          <a:xfrm>
            <a:off x="720000" y="3581100"/>
            <a:ext cx="42654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Community Detection definition and literature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600675" y="603200"/>
            <a:ext cx="38301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2" name="Google Shape;232;p33"/>
          <p:cNvSpPr txBox="1"/>
          <p:nvPr>
            <p:ph idx="1" type="subTitle"/>
          </p:nvPr>
        </p:nvSpPr>
        <p:spPr>
          <a:xfrm>
            <a:off x="4686175" y="1480350"/>
            <a:ext cx="3924900" cy="3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Community Detection: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Definition: </a:t>
            </a:r>
            <a:r>
              <a:rPr lang="en"/>
              <a:t>Identifying clusters (communities) in a network where nodes are more densely connected internally than with the rest of the network.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Applications: </a:t>
            </a:r>
            <a:r>
              <a:rPr lang="en"/>
              <a:t>Social network analysis, biology, and information retrieval, etc.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33"/>
          <p:cNvCxnSpPr/>
          <p:nvPr/>
        </p:nvCxnSpPr>
        <p:spPr>
          <a:xfrm flipH="1" rot="10800000">
            <a:off x="4686175" y="1311800"/>
            <a:ext cx="3744600" cy="2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  <a:effectLst>
            <a:outerShdw blurRad="85725" rotWithShape="0" algn="bl" dist="19050">
              <a:schemeClr val="dk2">
                <a:alpha val="50000"/>
              </a:schemeClr>
            </a:outerShdw>
          </a:effectLst>
        </p:spPr>
      </p:cxn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22015" r="22021" t="0"/>
          <a:stretch/>
        </p:blipFill>
        <p:spPr>
          <a:xfrm>
            <a:off x="-20775" y="0"/>
            <a:ext cx="43155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Challenges &amp; Problems</a:t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2536946" y="1895912"/>
            <a:ext cx="488100" cy="4881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sz="17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5990140" y="1895899"/>
            <a:ext cx="488100" cy="4881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7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1391850" y="2537188"/>
            <a:ext cx="27783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Scalability issues in handling large-scale networks.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845050" y="2589475"/>
            <a:ext cx="27783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Limitations in detecting detailed community structures with traditional methods.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49" name="Google Shape;249;p35"/>
          <p:cNvSpPr txBox="1"/>
          <p:nvPr>
            <p:ph idx="2" type="title"/>
          </p:nvPr>
        </p:nvSpPr>
        <p:spPr>
          <a:xfrm>
            <a:off x="720000" y="1285888"/>
            <a:ext cx="7704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Methods</a:t>
            </a:r>
            <a:endParaRPr/>
          </a:p>
        </p:txBody>
      </p:sp>
      <p:sp>
        <p:nvSpPr>
          <p:cNvPr id="250" name="Google Shape;250;p35"/>
          <p:cNvSpPr txBox="1"/>
          <p:nvPr>
            <p:ph idx="1" type="subTitle"/>
          </p:nvPr>
        </p:nvSpPr>
        <p:spPr>
          <a:xfrm>
            <a:off x="720000" y="1588475"/>
            <a:ext cx="8130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Techniques like Learning-Based Genetic Algorithms (LGA) and Quantum-Inspired Optimization achieve impressive accuracy but face challenges in scaling across diverse network types.</a:t>
            </a:r>
            <a:endParaRPr sz="1500"/>
          </a:p>
        </p:txBody>
      </p:sp>
      <p:sp>
        <p:nvSpPr>
          <p:cNvPr id="251" name="Google Shape;251;p35"/>
          <p:cNvSpPr txBox="1"/>
          <p:nvPr>
            <p:ph idx="3" type="title"/>
          </p:nvPr>
        </p:nvSpPr>
        <p:spPr>
          <a:xfrm>
            <a:off x="720025" y="2284275"/>
            <a:ext cx="7704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Modularity-Based Methods</a:t>
            </a:r>
            <a:endParaRPr/>
          </a:p>
        </p:txBody>
      </p:sp>
      <p:sp>
        <p:nvSpPr>
          <p:cNvPr id="252" name="Google Shape;252;p35"/>
          <p:cNvSpPr txBox="1"/>
          <p:nvPr>
            <p:ph idx="4" type="subTitle"/>
          </p:nvPr>
        </p:nvSpPr>
        <p:spPr>
          <a:xfrm>
            <a:off x="720000" y="2564550"/>
            <a:ext cx="82698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for simplicity and interpretability. However, these methods rely heavily on modularity maximization, which often limits accuracy in detecting varying community structures.</a:t>
            </a:r>
            <a:endParaRPr/>
          </a:p>
        </p:txBody>
      </p:sp>
      <p:sp>
        <p:nvSpPr>
          <p:cNvPr id="253" name="Google Shape;253;p35"/>
          <p:cNvSpPr txBox="1"/>
          <p:nvPr>
            <p:ph idx="5" type="title"/>
          </p:nvPr>
        </p:nvSpPr>
        <p:spPr>
          <a:xfrm>
            <a:off x="720000" y="3282688"/>
            <a:ext cx="7704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Methods</a:t>
            </a:r>
            <a:endParaRPr/>
          </a:p>
        </p:txBody>
      </p:sp>
      <p:sp>
        <p:nvSpPr>
          <p:cNvPr id="254" name="Google Shape;254;p35"/>
          <p:cNvSpPr txBox="1"/>
          <p:nvPr>
            <p:ph idx="6" type="subTitle"/>
          </p:nvPr>
        </p:nvSpPr>
        <p:spPr>
          <a:xfrm>
            <a:off x="720000" y="3516388"/>
            <a:ext cx="7704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models, such as Graph Neural Networks (GNNs), excel at capturing complex relationships but can be computationally demanding for large-scale networks.</a:t>
            </a:r>
            <a:endParaRPr/>
          </a:p>
        </p:txBody>
      </p:sp>
      <p:sp>
        <p:nvSpPr>
          <p:cNvPr id="255" name="Google Shape;255;p35"/>
          <p:cNvSpPr txBox="1"/>
          <p:nvPr>
            <p:ph idx="5" type="title"/>
          </p:nvPr>
        </p:nvSpPr>
        <p:spPr>
          <a:xfrm>
            <a:off x="720025" y="440795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1C232"/>
                </a:solidFill>
              </a:rPr>
              <a:t>Our Goal:</a:t>
            </a:r>
            <a:r>
              <a:rPr lang="en" sz="1400"/>
              <a:t> Leverage GNNs to tackle community detection while addressing the shortcomings of existing machine learning approaches.</a:t>
            </a:r>
            <a:endParaRPr sz="1400"/>
          </a:p>
        </p:txBody>
      </p:sp>
      <p:cxnSp>
        <p:nvCxnSpPr>
          <p:cNvPr id="256" name="Google Shape;256;p35"/>
          <p:cNvCxnSpPr/>
          <p:nvPr/>
        </p:nvCxnSpPr>
        <p:spPr>
          <a:xfrm>
            <a:off x="720000" y="4504250"/>
            <a:ext cx="300" cy="380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2439300" y="2395775"/>
            <a:ext cx="42654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METHODOLOGY</a:t>
            </a:r>
            <a:endParaRPr sz="4300"/>
          </a:p>
        </p:txBody>
      </p:sp>
      <p:sp>
        <p:nvSpPr>
          <p:cNvPr id="262" name="Google Shape;262;p36"/>
          <p:cNvSpPr txBox="1"/>
          <p:nvPr>
            <p:ph idx="2" type="title"/>
          </p:nvPr>
        </p:nvSpPr>
        <p:spPr>
          <a:xfrm>
            <a:off x="3888900" y="1547738"/>
            <a:ext cx="13662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63" name="Google Shape;263;p36"/>
          <p:cNvSpPr txBox="1"/>
          <p:nvPr>
            <p:ph idx="1" type="subTitle"/>
          </p:nvPr>
        </p:nvSpPr>
        <p:spPr>
          <a:xfrm>
            <a:off x="2439300" y="3185395"/>
            <a:ext cx="4265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GNN and Exploring Modifications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/>
        </p:nvSpPr>
        <p:spPr>
          <a:xfrm>
            <a:off x="1822900" y="246325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1576550" y="3231925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606050" y="246325"/>
            <a:ext cx="7616700" cy="4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Neighbor Sampling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Approach: Sample a fixed number of neighbors for each node during training.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Benefits: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Reduces computational overhead.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Enables training on larger graphs that cannot fit entirely in memory.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Introduces stochasticity, helping prevent overfitting.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Subgraph Partitioning</a:t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Approach: Divide the large graph into smaller, manageable subgraphs (clusters).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Benefits: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Facilitates parallel processing of subgraphs.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Decreases memory requirements during training.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Preserves local graph structures within clusters.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/>
        </p:nvSpPr>
        <p:spPr>
          <a:xfrm>
            <a:off x="1822900" y="246325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1576550" y="3231925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606050" y="246325"/>
            <a:ext cx="7616700" cy="4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Efficient Graph Convolutions - GraphSAGE (Graph Sample and Aggregate)</a:t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Approach: Aggregates feature information from a sampled set of neighbors.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Benefits: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Inductive Capability: Generalizes to unseen nodes or graphs.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Efficiency: Limits neighborhood size, preventing computational explosion.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Applicability: Suitable for dynamic graphs where nodes/edges change over time.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Thesis Defense: Use of neural network technologies for personality recognition by Slidesgo">
  <a:themeElements>
    <a:clrScheme name="Simple Light">
      <a:dk1>
        <a:srgbClr val="181921"/>
      </a:dk1>
      <a:lt1>
        <a:srgbClr val="FFFFFF"/>
      </a:lt1>
      <a:dk2>
        <a:srgbClr val="120369"/>
      </a:dk2>
      <a:lt2>
        <a:srgbClr val="6FA2CE"/>
      </a:lt2>
      <a:accent1>
        <a:srgbClr val="FF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